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0" r:id="rId5"/>
    <p:sldId id="262" r:id="rId6"/>
    <p:sldId id="266" r:id="rId7"/>
    <p:sldId id="267" r:id="rId8"/>
    <p:sldId id="269" r:id="rId9"/>
    <p:sldId id="263" r:id="rId10"/>
    <p:sldId id="268" r:id="rId11"/>
    <p:sldId id="270" r:id="rId12"/>
    <p:sldId id="261" r:id="rId13"/>
    <p:sldId id="271" r:id="rId14"/>
    <p:sldId id="272" r:id="rId15"/>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FFFF"/>
    <a:srgbClr val="6CBE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7" d="100"/>
          <a:sy n="97" d="100"/>
        </p:scale>
        <p:origin x="1194"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1">
        <a:schemeClr val="bg1"/>
      </p:bgRef>
    </p:bg>
    <p:spTree>
      <p:nvGrpSpPr>
        <p:cNvPr id="1" name=""/>
        <p:cNvGrpSpPr/>
        <p:nvPr/>
      </p:nvGrpSpPr>
      <p:grpSpPr>
        <a:xfrm>
          <a:off x="0" y="0"/>
          <a:ext cx="0" cy="0"/>
          <a:chOff x="0" y="0"/>
          <a:chExt cx="0" cy="0"/>
        </a:xfrm>
      </p:grpSpPr>
      <p:sp>
        <p:nvSpPr>
          <p:cNvPr id="8" name="Titre 7"/>
          <p:cNvSpPr>
            <a:spLocks noGrp="1"/>
          </p:cNvSpPr>
          <p:nvPr>
            <p:ph type="ctrTitle"/>
          </p:nvPr>
        </p:nvSpPr>
        <p:spPr>
          <a:xfrm>
            <a:off x="2286000" y="3124200"/>
            <a:ext cx="6172200" cy="1894362"/>
          </a:xfrm>
        </p:spPr>
        <p:txBody>
          <a:bodyPr/>
          <a:lstStyle>
            <a:lvl1pPr>
              <a:defRPr b="1"/>
            </a:lvl1pPr>
          </a:lstStyle>
          <a:p>
            <a:r>
              <a:rPr kumimoji="0" lang="fr-FR"/>
              <a:t>Modifiez le style du titre</a:t>
            </a:r>
            <a:endParaRPr kumimoji="0" lang="en-US"/>
          </a:p>
        </p:txBody>
      </p:sp>
      <p:sp>
        <p:nvSpPr>
          <p:cNvPr id="9" name="Sous-titr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a:t>Modifiez le style des sous-titres du masque</a:t>
            </a:r>
            <a:endParaRPr kumimoji="0" lang="en-US"/>
          </a:p>
        </p:txBody>
      </p:sp>
      <p:sp>
        <p:nvSpPr>
          <p:cNvPr id="28" name="Espace réservé de la date 27"/>
          <p:cNvSpPr>
            <a:spLocks noGrp="1"/>
          </p:cNvSpPr>
          <p:nvPr>
            <p:ph type="dt" sz="half" idx="10"/>
          </p:nvPr>
        </p:nvSpPr>
        <p:spPr bwMode="auto">
          <a:xfrm rot="5400000">
            <a:off x="7764621" y="1174097"/>
            <a:ext cx="2286000" cy="381000"/>
          </a:xfrm>
        </p:spPr>
        <p:txBody>
          <a:bodyPr/>
          <a:lstStyle/>
          <a:p>
            <a:fld id="{AA309A6D-C09C-4548-B29A-6CF363A7E532}" type="datetimeFigureOut">
              <a:rPr lang="fr-FR" smtClean="0"/>
              <a:t>03/12/2018</a:t>
            </a:fld>
            <a:endParaRPr lang="fr-BE"/>
          </a:p>
        </p:txBody>
      </p:sp>
      <p:sp>
        <p:nvSpPr>
          <p:cNvPr id="17" name="Espace réservé du pied de page 16"/>
          <p:cNvSpPr>
            <a:spLocks noGrp="1"/>
          </p:cNvSpPr>
          <p:nvPr>
            <p:ph type="ftr" sz="quarter" idx="11"/>
          </p:nvPr>
        </p:nvSpPr>
        <p:spPr bwMode="auto">
          <a:xfrm rot="5400000">
            <a:off x="7077269" y="4181669"/>
            <a:ext cx="3657600" cy="384048"/>
          </a:xfrm>
        </p:spPr>
        <p:txBody>
          <a:bodyPr/>
          <a:lstStyle/>
          <a:p>
            <a:endParaRPr lang="fr-BE"/>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necteur droit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Connecteur droit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Connecteur droit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necteur droit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necteur droit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Connecteur droit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lipse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lipse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Ellipse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Ellipse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Ellipse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Espace réservé du numéro de diapositive 28"/>
          <p:cNvSpPr>
            <a:spLocks noGrp="1"/>
          </p:cNvSpPr>
          <p:nvPr>
            <p:ph type="sldNum" sz="quarter" idx="12"/>
          </p:nvPr>
        </p:nvSpPr>
        <p:spPr bwMode="auto">
          <a:xfrm>
            <a:off x="1325544" y="4928702"/>
            <a:ext cx="609600" cy="517524"/>
          </a:xfrm>
        </p:spPr>
        <p:txBody>
          <a:bodyPr/>
          <a:lstStyle/>
          <a:p>
            <a:fld id="{CF4668DC-857F-487D-BFFA-8C0CA5037977}" type="slidenum">
              <a:rPr lang="fr-BE" smtClean="0"/>
              <a:t>‹N°›</a:t>
            </a:fld>
            <a:endParaRPr lang="fr-BE"/>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Modifiez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AA309A6D-C09C-4548-B29A-6CF363A7E532}" type="datetimeFigureOut">
              <a:rPr lang="fr-FR" smtClean="0"/>
              <a:t>03/12/2018</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9"/>
            <a:ext cx="1676400" cy="5851525"/>
          </a:xfrm>
        </p:spPr>
        <p:txBody>
          <a:bodyPr vert="eaVert"/>
          <a:lstStyle/>
          <a:p>
            <a:r>
              <a:rPr kumimoji="0" lang="fr-FR"/>
              <a:t>Modifiez le style du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AA309A6D-C09C-4548-B29A-6CF363A7E532}" type="datetimeFigureOut">
              <a:rPr lang="fr-FR" smtClean="0"/>
              <a:t>03/12/2018</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Modifiez le style du titre</a:t>
            </a:r>
            <a:endParaRPr kumimoji="0" lang="en-US"/>
          </a:p>
        </p:txBody>
      </p:sp>
      <p:sp>
        <p:nvSpPr>
          <p:cNvPr id="8" name="Espace réservé du contenu 7"/>
          <p:cNvSpPr>
            <a:spLocks noGrp="1"/>
          </p:cNvSpPr>
          <p:nvPr>
            <p:ph sz="quarter" idx="1"/>
          </p:nvPr>
        </p:nvSpPr>
        <p:spPr>
          <a:xfrm>
            <a:off x="457200" y="1600200"/>
            <a:ext cx="7467600" cy="4873752"/>
          </a:xfrm>
        </p:spPr>
        <p:txBody>
          <a:body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7" name="Espace réservé de la date 6"/>
          <p:cNvSpPr>
            <a:spLocks noGrp="1"/>
          </p:cNvSpPr>
          <p:nvPr>
            <p:ph type="dt" sz="half" idx="14"/>
          </p:nvPr>
        </p:nvSpPr>
        <p:spPr/>
        <p:txBody>
          <a:bodyPr rtlCol="0"/>
          <a:lstStyle/>
          <a:p>
            <a:fld id="{AA309A6D-C09C-4548-B29A-6CF363A7E532}" type="datetimeFigureOut">
              <a:rPr lang="fr-FR" smtClean="0"/>
              <a:t>03/12/2018</a:t>
            </a:fld>
            <a:endParaRPr lang="fr-BE"/>
          </a:p>
        </p:txBody>
      </p:sp>
      <p:sp>
        <p:nvSpPr>
          <p:cNvPr id="9" name="Espace réservé du numéro de diapositive 8"/>
          <p:cNvSpPr>
            <a:spLocks noGrp="1"/>
          </p:cNvSpPr>
          <p:nvPr>
            <p:ph type="sldNum" sz="quarter" idx="15"/>
          </p:nvPr>
        </p:nvSpPr>
        <p:spPr/>
        <p:txBody>
          <a:bodyPr rtlCol="0"/>
          <a:lstStyle/>
          <a:p>
            <a:fld id="{CF4668DC-857F-487D-BFFA-8C0CA5037977}" type="slidenum">
              <a:rPr lang="fr-BE" smtClean="0"/>
              <a:t>‹N°›</a:t>
            </a:fld>
            <a:endParaRPr lang="fr-BE"/>
          </a:p>
        </p:txBody>
      </p:sp>
      <p:sp>
        <p:nvSpPr>
          <p:cNvPr id="10" name="Espace réservé du pied de page 9"/>
          <p:cNvSpPr>
            <a:spLocks noGrp="1"/>
          </p:cNvSpPr>
          <p:nvPr>
            <p:ph type="ftr" sz="quarter" idx="16"/>
          </p:nvPr>
        </p:nvSpPr>
        <p:spPr/>
        <p:txBody>
          <a:bodyPr rtlCol="0"/>
          <a:lstStyle/>
          <a:p>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2286000" y="2895600"/>
            <a:ext cx="6172200" cy="2053590"/>
          </a:xfrm>
        </p:spPr>
        <p:txBody>
          <a:bodyPr/>
          <a:lstStyle>
            <a:lvl1pPr algn="l">
              <a:buNone/>
              <a:defRPr sz="3000" b="1" cap="small" baseline="0"/>
            </a:lvl1pPr>
          </a:lstStyle>
          <a:p>
            <a:r>
              <a:rPr kumimoji="0" lang="fr-FR"/>
              <a:t>Modifiez le style du titre</a:t>
            </a:r>
            <a:endParaRPr kumimoji="0" lang="en-US"/>
          </a:p>
        </p:txBody>
      </p:sp>
      <p:sp>
        <p:nvSpPr>
          <p:cNvPr id="3" name="Espace réservé du texte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a:t>Modifiez les styles du texte du masque</a:t>
            </a:r>
          </a:p>
        </p:txBody>
      </p:sp>
      <p:sp>
        <p:nvSpPr>
          <p:cNvPr id="4" name="Espace réservé de la date 3"/>
          <p:cNvSpPr>
            <a:spLocks noGrp="1"/>
          </p:cNvSpPr>
          <p:nvPr>
            <p:ph type="dt" sz="half" idx="10"/>
          </p:nvPr>
        </p:nvSpPr>
        <p:spPr bwMode="auto">
          <a:xfrm rot="5400000">
            <a:off x="7763256" y="1170432"/>
            <a:ext cx="2286000" cy="381000"/>
          </a:xfrm>
        </p:spPr>
        <p:txBody>
          <a:bodyPr/>
          <a:lstStyle/>
          <a:p>
            <a:fld id="{AA309A6D-C09C-4548-B29A-6CF363A7E532}" type="datetimeFigureOut">
              <a:rPr lang="fr-FR" smtClean="0"/>
              <a:t>03/12/2018</a:t>
            </a:fld>
            <a:endParaRPr lang="fr-BE"/>
          </a:p>
        </p:txBody>
      </p:sp>
      <p:sp>
        <p:nvSpPr>
          <p:cNvPr id="5" name="Espace réservé du pied de page 4"/>
          <p:cNvSpPr>
            <a:spLocks noGrp="1"/>
          </p:cNvSpPr>
          <p:nvPr>
            <p:ph type="ftr" sz="quarter" idx="11"/>
          </p:nvPr>
        </p:nvSpPr>
        <p:spPr bwMode="auto">
          <a:xfrm rot="5400000">
            <a:off x="7077456" y="4178808"/>
            <a:ext cx="3657600" cy="384048"/>
          </a:xfrm>
        </p:spPr>
        <p:txBody>
          <a:bodyPr/>
          <a:lstStyle/>
          <a:p>
            <a:endParaRPr lang="fr-BE"/>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necteur droit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Connecteur droit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necteur droit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necteur droit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Connecteur droit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Ellipse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Ellipse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lipse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Ellipse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lipse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Connecteur droit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Espace réservé du numéro de diapositive 5"/>
          <p:cNvSpPr>
            <a:spLocks noGrp="1"/>
          </p:cNvSpPr>
          <p:nvPr>
            <p:ph type="sldNum" sz="quarter" idx="12"/>
          </p:nvPr>
        </p:nvSpPr>
        <p:spPr bwMode="auto">
          <a:xfrm>
            <a:off x="1340616" y="4928702"/>
            <a:ext cx="609600" cy="517524"/>
          </a:xfrm>
        </p:spPr>
        <p:txBody>
          <a:bodyPr/>
          <a:lstStyle/>
          <a:p>
            <a:fld id="{CF4668DC-857F-487D-BFFA-8C0CA5037977}" type="slidenum">
              <a:rPr lang="fr-BE" smtClean="0"/>
              <a:t>‹N°›</a:t>
            </a:fld>
            <a:endParaRPr lang="fr-BE"/>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Modifiez le style du titre</a:t>
            </a:r>
            <a:endParaRPr kumimoji="0" lang="en-US"/>
          </a:p>
        </p:txBody>
      </p:sp>
      <p:sp>
        <p:nvSpPr>
          <p:cNvPr id="5" name="Espace réservé de la date 4"/>
          <p:cNvSpPr>
            <a:spLocks noGrp="1"/>
          </p:cNvSpPr>
          <p:nvPr>
            <p:ph type="dt" sz="half" idx="10"/>
          </p:nvPr>
        </p:nvSpPr>
        <p:spPr/>
        <p:txBody>
          <a:bodyPr/>
          <a:lstStyle/>
          <a:p>
            <a:fld id="{AA309A6D-C09C-4548-B29A-6CF363A7E532}" type="datetimeFigureOut">
              <a:rPr lang="fr-FR" smtClean="0"/>
              <a:t>03/12/2018</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
        <p:nvSpPr>
          <p:cNvPr id="9" name="Espace réservé du contenu 8"/>
          <p:cNvSpPr>
            <a:spLocks noGrp="1"/>
          </p:cNvSpPr>
          <p:nvPr>
            <p:ph sz="quarter" idx="1"/>
          </p:nvPr>
        </p:nvSpPr>
        <p:spPr>
          <a:xfrm>
            <a:off x="457200" y="1600200"/>
            <a:ext cx="3657600" cy="4572000"/>
          </a:xfrm>
        </p:spPr>
        <p:txBody>
          <a:body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11" name="Espace réservé du contenu 10"/>
          <p:cNvSpPr>
            <a:spLocks noGrp="1"/>
          </p:cNvSpPr>
          <p:nvPr>
            <p:ph sz="quarter" idx="2"/>
          </p:nvPr>
        </p:nvSpPr>
        <p:spPr>
          <a:xfrm>
            <a:off x="4270248" y="1600200"/>
            <a:ext cx="3657600" cy="4572000"/>
          </a:xfrm>
        </p:spPr>
        <p:txBody>
          <a:body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7543800" cy="1143000"/>
          </a:xfrm>
        </p:spPr>
        <p:txBody>
          <a:bodyPr anchor="b"/>
          <a:lstStyle>
            <a:lvl1pPr>
              <a:defRPr/>
            </a:lvl1pPr>
          </a:lstStyle>
          <a:p>
            <a:r>
              <a:rPr kumimoji="0" lang="fr-FR"/>
              <a:t>Modifiez le style du titre</a:t>
            </a:r>
            <a:endParaRPr kumimoji="0" lang="en-US"/>
          </a:p>
        </p:txBody>
      </p:sp>
      <p:sp>
        <p:nvSpPr>
          <p:cNvPr id="7" name="Espace réservé de la date 6"/>
          <p:cNvSpPr>
            <a:spLocks noGrp="1"/>
          </p:cNvSpPr>
          <p:nvPr>
            <p:ph type="dt" sz="half" idx="10"/>
          </p:nvPr>
        </p:nvSpPr>
        <p:spPr/>
        <p:txBody>
          <a:bodyPr/>
          <a:lstStyle/>
          <a:p>
            <a:fld id="{AA309A6D-C09C-4548-B29A-6CF363A7E532}" type="datetimeFigureOut">
              <a:rPr lang="fr-FR" smtClean="0"/>
              <a:t>03/12/2018</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t>‹N°›</a:t>
            </a:fld>
            <a:endParaRPr lang="fr-BE"/>
          </a:p>
        </p:txBody>
      </p:sp>
      <p:sp>
        <p:nvSpPr>
          <p:cNvPr id="11" name="Espace réservé du contenu 10"/>
          <p:cNvSpPr>
            <a:spLocks noGrp="1"/>
          </p:cNvSpPr>
          <p:nvPr>
            <p:ph sz="quarter" idx="2"/>
          </p:nvPr>
        </p:nvSpPr>
        <p:spPr>
          <a:xfrm>
            <a:off x="457200" y="2362200"/>
            <a:ext cx="3657600" cy="3886200"/>
          </a:xfrm>
        </p:spPr>
        <p:txBody>
          <a:body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13" name="Espace réservé du contenu 12"/>
          <p:cNvSpPr>
            <a:spLocks noGrp="1"/>
          </p:cNvSpPr>
          <p:nvPr>
            <p:ph sz="quarter" idx="4"/>
          </p:nvPr>
        </p:nvSpPr>
        <p:spPr>
          <a:xfrm>
            <a:off x="4371975" y="2362200"/>
            <a:ext cx="3657600" cy="3886200"/>
          </a:xfrm>
        </p:spPr>
        <p:txBody>
          <a:body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12" name="Espace réservé du texte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a:t>Modifiez les styles du texte du masque</a:t>
            </a:r>
          </a:p>
        </p:txBody>
      </p:sp>
      <p:sp>
        <p:nvSpPr>
          <p:cNvPr id="14" name="Espace réservé du texte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a:t>Modifiez les styles du texte du masque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Modifiez le style du titre</a:t>
            </a:r>
            <a:endParaRPr kumimoji="0" lang="en-US"/>
          </a:p>
        </p:txBody>
      </p:sp>
      <p:sp>
        <p:nvSpPr>
          <p:cNvPr id="6" name="Espace réservé de la date 5"/>
          <p:cNvSpPr>
            <a:spLocks noGrp="1"/>
          </p:cNvSpPr>
          <p:nvPr>
            <p:ph type="dt" sz="half" idx="10"/>
          </p:nvPr>
        </p:nvSpPr>
        <p:spPr/>
        <p:txBody>
          <a:bodyPr rtlCol="0"/>
          <a:lstStyle/>
          <a:p>
            <a:fld id="{AA309A6D-C09C-4548-B29A-6CF363A7E532}" type="datetimeFigureOut">
              <a:rPr lang="fr-FR" smtClean="0"/>
              <a:t>03/12/2018</a:t>
            </a:fld>
            <a:endParaRPr lang="fr-BE"/>
          </a:p>
        </p:txBody>
      </p:sp>
      <p:sp>
        <p:nvSpPr>
          <p:cNvPr id="7" name="Espace réservé du numéro de diapositive 6"/>
          <p:cNvSpPr>
            <a:spLocks noGrp="1"/>
          </p:cNvSpPr>
          <p:nvPr>
            <p:ph type="sldNum" sz="quarter" idx="11"/>
          </p:nvPr>
        </p:nvSpPr>
        <p:spPr/>
        <p:txBody>
          <a:bodyPr rtlCol="0"/>
          <a:lstStyle/>
          <a:p>
            <a:fld id="{CF4668DC-857F-487D-BFFA-8C0CA5037977}" type="slidenum">
              <a:rPr lang="fr-BE" smtClean="0"/>
              <a:t>‹N°›</a:t>
            </a:fld>
            <a:endParaRPr lang="fr-BE"/>
          </a:p>
        </p:txBody>
      </p:sp>
      <p:sp>
        <p:nvSpPr>
          <p:cNvPr id="8" name="Espace réservé du pied de page 7"/>
          <p:cNvSpPr>
            <a:spLocks noGrp="1"/>
          </p:cNvSpPr>
          <p:nvPr>
            <p:ph type="ftr" sz="quarter" idx="12"/>
          </p:nvPr>
        </p:nvSpPr>
        <p:spPr/>
        <p:txBody>
          <a:bodyPr rtlCol="0"/>
          <a:lstStyle/>
          <a:p>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t>03/12/2018</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1">
        <a:schemeClr val="bg1"/>
      </p:bgRef>
    </p:bg>
    <p:spTree>
      <p:nvGrpSpPr>
        <p:cNvPr id="1" name=""/>
        <p:cNvGrpSpPr/>
        <p:nvPr/>
      </p:nvGrpSpPr>
      <p:grpSpPr>
        <a:xfrm>
          <a:off x="0" y="0"/>
          <a:ext cx="0" cy="0"/>
          <a:chOff x="0" y="0"/>
          <a:chExt cx="0" cy="0"/>
        </a:xfrm>
      </p:grpSpPr>
      <p:sp>
        <p:nvSpPr>
          <p:cNvPr id="10" name="Connecteur droit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r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fr-FR"/>
              <a:t>Modifiez le style du titre</a:t>
            </a:r>
            <a:endParaRPr kumimoji="0" lang="en-US"/>
          </a:p>
        </p:txBody>
      </p:sp>
      <p:sp>
        <p:nvSpPr>
          <p:cNvPr id="3" name="Espace réservé du texte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fr-FR"/>
              <a:t>Modifiez les styles du texte du masque</a:t>
            </a:r>
          </a:p>
        </p:txBody>
      </p:sp>
      <p:sp>
        <p:nvSpPr>
          <p:cNvPr id="8" name="Connecteur droit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Connecteur droit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Connecteur droit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necteur droit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Ellipse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Espace réservé du contenu 17"/>
          <p:cNvSpPr>
            <a:spLocks noGrp="1"/>
          </p:cNvSpPr>
          <p:nvPr>
            <p:ph sz="quarter" idx="1"/>
          </p:nvPr>
        </p:nvSpPr>
        <p:spPr>
          <a:xfrm>
            <a:off x="304800" y="274320"/>
            <a:ext cx="5638800" cy="6327648"/>
          </a:xfrm>
        </p:spPr>
        <p:txBody>
          <a:body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21" name="Espace réservé de la date 20"/>
          <p:cNvSpPr>
            <a:spLocks noGrp="1"/>
          </p:cNvSpPr>
          <p:nvPr>
            <p:ph type="dt" sz="half" idx="14"/>
          </p:nvPr>
        </p:nvSpPr>
        <p:spPr/>
        <p:txBody>
          <a:bodyPr rtlCol="0"/>
          <a:lstStyle/>
          <a:p>
            <a:fld id="{AA309A6D-C09C-4548-B29A-6CF363A7E532}" type="datetimeFigureOut">
              <a:rPr lang="fr-FR" smtClean="0"/>
              <a:t>03/12/2018</a:t>
            </a:fld>
            <a:endParaRPr lang="fr-BE"/>
          </a:p>
        </p:txBody>
      </p:sp>
      <p:sp>
        <p:nvSpPr>
          <p:cNvPr id="22" name="Espace réservé du numéro de diapositive 21"/>
          <p:cNvSpPr>
            <a:spLocks noGrp="1"/>
          </p:cNvSpPr>
          <p:nvPr>
            <p:ph type="sldNum" sz="quarter" idx="15"/>
          </p:nvPr>
        </p:nvSpPr>
        <p:spPr/>
        <p:txBody>
          <a:bodyPr rtlCol="0"/>
          <a:lstStyle/>
          <a:p>
            <a:fld id="{CF4668DC-857F-487D-BFFA-8C0CA5037977}" type="slidenum">
              <a:rPr lang="fr-BE" smtClean="0"/>
              <a:t>‹N°›</a:t>
            </a:fld>
            <a:endParaRPr lang="fr-BE"/>
          </a:p>
        </p:txBody>
      </p:sp>
      <p:sp>
        <p:nvSpPr>
          <p:cNvPr id="23" name="Espace réservé du pied de page 22"/>
          <p:cNvSpPr>
            <a:spLocks noGrp="1"/>
          </p:cNvSpPr>
          <p:nvPr>
            <p:ph type="ftr" sz="quarter" idx="16"/>
          </p:nvPr>
        </p:nvSpPr>
        <p:spPr/>
        <p:txBody>
          <a:bodyPr rtlCol="0"/>
          <a:lstStyle/>
          <a:p>
            <a:endParaRPr lang="fr-BE"/>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Connecteur droit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Ellipse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re 1"/>
          <p:cNvSpPr>
            <a:spLocks noGrp="1"/>
          </p:cNvSpPr>
          <p:nvPr>
            <p:ph type="title"/>
          </p:nvPr>
        </p:nvSpPr>
        <p:spPr>
          <a:xfrm rot="5400000">
            <a:off x="3350133" y="3200400"/>
            <a:ext cx="6309360" cy="457200"/>
          </a:xfrm>
        </p:spPr>
        <p:txBody>
          <a:bodyPr anchor="b"/>
          <a:lstStyle>
            <a:lvl1pPr algn="l">
              <a:buNone/>
              <a:defRPr sz="2000" b="1"/>
            </a:lvl1pPr>
          </a:lstStyle>
          <a:p>
            <a:r>
              <a:rPr kumimoji="0" lang="fr-FR"/>
              <a:t>Modifiez le style du titre</a:t>
            </a:r>
            <a:endParaRPr kumimoji="0" lang="en-US"/>
          </a:p>
        </p:txBody>
      </p:sp>
      <p:sp>
        <p:nvSpPr>
          <p:cNvPr id="3" name="Espace réservé pour une image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fr-FR"/>
              <a:t>Cliquez sur l'icône pour ajouter une image</a:t>
            </a:r>
            <a:endParaRPr kumimoji="0" lang="en-US" dirty="0"/>
          </a:p>
        </p:txBody>
      </p:sp>
      <p:sp>
        <p:nvSpPr>
          <p:cNvPr id="4" name="Espace réservé du texte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fr-FR"/>
              <a:t>Modifiez les styles du texte du masque</a:t>
            </a:r>
          </a:p>
        </p:txBody>
      </p:sp>
      <p:sp>
        <p:nvSpPr>
          <p:cNvPr id="10" name="Connecteur droit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necteur droit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Connecteur droit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Connecteur droit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Espace réservé de la date 16"/>
          <p:cNvSpPr>
            <a:spLocks noGrp="1"/>
          </p:cNvSpPr>
          <p:nvPr>
            <p:ph type="dt" sz="half" idx="10"/>
          </p:nvPr>
        </p:nvSpPr>
        <p:spPr/>
        <p:txBody>
          <a:bodyPr rtlCol="0"/>
          <a:lstStyle/>
          <a:p>
            <a:fld id="{AA309A6D-C09C-4548-B29A-6CF363A7E532}" type="datetimeFigureOut">
              <a:rPr lang="fr-FR" smtClean="0"/>
              <a:t>03/12/2018</a:t>
            </a:fld>
            <a:endParaRPr lang="fr-BE"/>
          </a:p>
        </p:txBody>
      </p:sp>
      <p:sp>
        <p:nvSpPr>
          <p:cNvPr id="18" name="Espace réservé du numéro de diapositive 17"/>
          <p:cNvSpPr>
            <a:spLocks noGrp="1"/>
          </p:cNvSpPr>
          <p:nvPr>
            <p:ph type="sldNum" sz="quarter" idx="11"/>
          </p:nvPr>
        </p:nvSpPr>
        <p:spPr/>
        <p:txBody>
          <a:bodyPr rtlCol="0"/>
          <a:lstStyle/>
          <a:p>
            <a:fld id="{CF4668DC-857F-487D-BFFA-8C0CA5037977}" type="slidenum">
              <a:rPr lang="fr-BE" smtClean="0"/>
              <a:t>‹N°›</a:t>
            </a:fld>
            <a:endParaRPr lang="fr-BE"/>
          </a:p>
        </p:txBody>
      </p:sp>
      <p:sp>
        <p:nvSpPr>
          <p:cNvPr id="21" name="Espace réservé du pied de page 20"/>
          <p:cNvSpPr>
            <a:spLocks noGrp="1"/>
          </p:cNvSpPr>
          <p:nvPr>
            <p:ph type="ftr" sz="quarter" idx="12"/>
          </p:nvPr>
        </p:nvSpPr>
        <p:spPr/>
        <p:txBody>
          <a:bodyPr rtlCol="0"/>
          <a:lstStyle/>
          <a:p>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Connecteur droit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Espace réservé du titre 21"/>
          <p:cNvSpPr>
            <a:spLocks noGrp="1"/>
          </p:cNvSpPr>
          <p:nvPr>
            <p:ph type="title"/>
          </p:nvPr>
        </p:nvSpPr>
        <p:spPr>
          <a:xfrm>
            <a:off x="457200" y="274638"/>
            <a:ext cx="7467600" cy="1143000"/>
          </a:xfrm>
          <a:prstGeom prst="rect">
            <a:avLst/>
          </a:prstGeom>
        </p:spPr>
        <p:txBody>
          <a:bodyPr vert="horz" anchor="b">
            <a:normAutofit/>
          </a:bodyPr>
          <a:lstStyle/>
          <a:p>
            <a:r>
              <a:rPr kumimoji="0" lang="fr-FR"/>
              <a:t>Modifiez le style du titre</a:t>
            </a:r>
            <a:endParaRPr kumimoji="0" lang="en-US"/>
          </a:p>
        </p:txBody>
      </p:sp>
      <p:sp>
        <p:nvSpPr>
          <p:cNvPr id="13" name="Espace réservé du texte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fr-FR"/>
              <a:t>Modifiez les styles du texte du masque</a:t>
            </a:r>
          </a:p>
          <a:p>
            <a:pPr lvl="1" eaLnBrk="1" latinLnBrk="0" hangingPunct="1"/>
            <a:r>
              <a:rPr kumimoji="0" lang="fr-FR"/>
              <a:t>Deuxième niveau</a:t>
            </a:r>
          </a:p>
          <a:p>
            <a:pPr lvl="2" eaLnBrk="1" latinLnBrk="0" hangingPunct="1"/>
            <a:r>
              <a:rPr kumimoji="0" lang="fr-FR"/>
              <a:t>Troisième niveau</a:t>
            </a:r>
          </a:p>
          <a:p>
            <a:pPr lvl="3" eaLnBrk="1" latinLnBrk="0" hangingPunct="1"/>
            <a:r>
              <a:rPr kumimoji="0" lang="fr-FR"/>
              <a:t>Quatrième niveau</a:t>
            </a:r>
          </a:p>
          <a:p>
            <a:pPr lvl="4" eaLnBrk="1" latinLnBrk="0" hangingPunct="1"/>
            <a:r>
              <a:rPr kumimoji="0" lang="fr-FR"/>
              <a:t>Cinquième niveau</a:t>
            </a:r>
            <a:endParaRPr kumimoji="0" lang="en-US"/>
          </a:p>
        </p:txBody>
      </p:sp>
      <p:sp>
        <p:nvSpPr>
          <p:cNvPr id="14" name="Espace réservé de la date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AA309A6D-C09C-4548-B29A-6CF363A7E532}" type="datetimeFigureOut">
              <a:rPr lang="fr-FR" smtClean="0"/>
              <a:t>03/12/2018</a:t>
            </a:fld>
            <a:endParaRPr lang="fr-BE"/>
          </a:p>
        </p:txBody>
      </p:sp>
      <p:sp>
        <p:nvSpPr>
          <p:cNvPr id="3" name="Espace réservé du pied de page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fr-BE"/>
          </a:p>
        </p:txBody>
      </p:sp>
      <p:sp>
        <p:nvSpPr>
          <p:cNvPr id="7" name="Connecteur droit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Connecteur droit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necteur droit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Ellipse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space réservé du numéro de diapositive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CF4668DC-857F-487D-BFFA-8C0CA5037977}" type="slidenum">
              <a:rPr lang="fr-BE" smtClean="0"/>
              <a:t>‹N°›</a:t>
            </a:fld>
            <a:endParaRPr lang="fr-BE"/>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286000" y="2060848"/>
            <a:ext cx="6172200" cy="1800200"/>
          </a:xfrm>
        </p:spPr>
        <p:txBody>
          <a:bodyPr/>
          <a:lstStyle/>
          <a:p>
            <a:r>
              <a:rPr lang="fr-FR" dirty="0"/>
              <a:t>Evaluer par compétences</a:t>
            </a:r>
          </a:p>
        </p:txBody>
      </p:sp>
      <p:sp>
        <p:nvSpPr>
          <p:cNvPr id="3" name="Sous-titre 2"/>
          <p:cNvSpPr>
            <a:spLocks noGrp="1"/>
          </p:cNvSpPr>
          <p:nvPr>
            <p:ph type="subTitle" idx="1"/>
          </p:nvPr>
        </p:nvSpPr>
        <p:spPr/>
        <p:txBody>
          <a:bodyPr/>
          <a:lstStyle/>
          <a:p>
            <a:r>
              <a:rPr lang="fr-FR" dirty="0"/>
              <a:t>Réunion de présentation aux parents, </a:t>
            </a:r>
          </a:p>
          <a:p>
            <a:r>
              <a:rPr lang="fr-FR" dirty="0"/>
              <a:t>le 30 novembre 2018</a:t>
            </a:r>
          </a:p>
        </p:txBody>
      </p:sp>
    </p:spTree>
    <p:extLst>
      <p:ext uri="{BB962C8B-B14F-4D97-AF65-F5344CB8AC3E}">
        <p14:creationId xmlns:p14="http://schemas.microsoft.com/office/powerpoint/2010/main" val="12004246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764704"/>
            <a:ext cx="8280920" cy="5201424"/>
          </a:xfrm>
          <a:prstGeom prst="rect">
            <a:avLst/>
          </a:prstGeom>
        </p:spPr>
        <p:txBody>
          <a:bodyPr wrap="square">
            <a:spAutoFit/>
          </a:bodyPr>
          <a:lstStyle/>
          <a:p>
            <a:r>
              <a:rPr lang="fr-FR" dirty="0">
                <a:latin typeface="Chalkduster"/>
              </a:rPr>
              <a:t>ÉVALUATION D’HISTOIRE Nº1</a:t>
            </a:r>
          </a:p>
          <a:p>
            <a:r>
              <a:rPr lang="fr-FR" dirty="0">
                <a:latin typeface="Chalkduster"/>
              </a:rPr>
              <a:t>lundi 24 septembre 2018</a:t>
            </a:r>
          </a:p>
          <a:p>
            <a:r>
              <a:rPr lang="fr-FR" b="1" dirty="0">
                <a:latin typeface="BradleyHandITCTT-Bold"/>
              </a:rPr>
              <a:t>Consigne générale : </a:t>
            </a:r>
            <a:r>
              <a:rPr lang="fr-FR" dirty="0">
                <a:latin typeface="TimesNewRomanPSMT"/>
              </a:rPr>
              <a:t>Réponds sur une copie simple (ou double) avec tes nom et prénom, la date, Évaluation</a:t>
            </a:r>
          </a:p>
          <a:p>
            <a:r>
              <a:rPr lang="fr-FR" dirty="0">
                <a:latin typeface="TimesNewRomanPSMT"/>
              </a:rPr>
              <a:t>d’Histoire nº1, et trace un encadré pour mes commentaires. Soigne ta copie ainsi que l’orthographe et la</a:t>
            </a:r>
          </a:p>
          <a:p>
            <a:r>
              <a:rPr lang="fr-FR" dirty="0">
                <a:latin typeface="TimesNewRomanPSMT"/>
              </a:rPr>
              <a:t>grammaire. N’oublie pas de reprendre les termes de la question quand tu réponds et fais des phrases !</a:t>
            </a:r>
          </a:p>
          <a:p>
            <a:r>
              <a:rPr lang="fr-FR" dirty="0">
                <a:latin typeface="Handwriting-Dakota"/>
              </a:rPr>
              <a:t>Présentation :</a:t>
            </a:r>
          </a:p>
          <a:p>
            <a:r>
              <a:rPr lang="fr-FR" dirty="0">
                <a:latin typeface="Handwriting-Dakota"/>
              </a:rPr>
              <a:t>Français :</a:t>
            </a:r>
          </a:p>
          <a:p>
            <a:r>
              <a:rPr lang="fr-FR" sz="2000" dirty="0">
                <a:latin typeface="Handwriting-Dakota"/>
              </a:rPr>
              <a:t>I. </a:t>
            </a:r>
            <a:r>
              <a:rPr lang="fr-FR" dirty="0">
                <a:solidFill>
                  <a:schemeClr val="accent3">
                    <a:lumMod val="60000"/>
                    <a:lumOff val="40000"/>
                  </a:schemeClr>
                </a:solidFill>
                <a:latin typeface="Handwriting-Dakota"/>
              </a:rPr>
              <a:t>Compétence évaluée Je connais le vocabulaire (lexique) adapté</a:t>
            </a:r>
          </a:p>
          <a:p>
            <a:r>
              <a:rPr lang="fr-FR" sz="1200" dirty="0">
                <a:latin typeface="Handwriting-Dakota"/>
              </a:rPr>
              <a:t>Niveau atteint : Débutant Intermédiaire Confirmé Expert</a:t>
            </a:r>
          </a:p>
          <a:p>
            <a:r>
              <a:rPr lang="fr-FR" dirty="0">
                <a:latin typeface="TimesNewRomanPSMT"/>
              </a:rPr>
              <a:t>1. Qu’est-ce qu’une colonie ?</a:t>
            </a:r>
          </a:p>
          <a:p>
            <a:r>
              <a:rPr lang="fr-FR" dirty="0">
                <a:latin typeface="TimesNewRomanPSMT"/>
              </a:rPr>
              <a:t>2. Explique la différence entre la traite des esclaves et l’esclavage.</a:t>
            </a:r>
          </a:p>
          <a:p>
            <a:r>
              <a:rPr lang="fr-FR" dirty="0">
                <a:latin typeface="TimesNewRomanPSMT"/>
              </a:rPr>
              <a:t>3. Qu’est-ce que le Code Noir ?</a:t>
            </a:r>
          </a:p>
          <a:p>
            <a:r>
              <a:rPr lang="fr-FR" dirty="0">
                <a:latin typeface="Handwriting-Dakota"/>
              </a:rPr>
              <a:t>II. </a:t>
            </a:r>
            <a:r>
              <a:rPr lang="fr-FR" dirty="0">
                <a:solidFill>
                  <a:schemeClr val="accent3">
                    <a:lumMod val="60000"/>
                    <a:lumOff val="40000"/>
                  </a:schemeClr>
                </a:solidFill>
                <a:latin typeface="Handwriting-Dakota"/>
              </a:rPr>
              <a:t>Compétence évaluée Je décris un document et je le mets en relation avec mes connaissances</a:t>
            </a:r>
          </a:p>
          <a:p>
            <a:r>
              <a:rPr lang="fr-FR" sz="1200" dirty="0">
                <a:latin typeface="Handwriting-Dakota"/>
              </a:rPr>
              <a:t>Niveau atteint : Débutant Intermédiaire Confirmé Expert</a:t>
            </a:r>
          </a:p>
          <a:p>
            <a:r>
              <a:rPr lang="fr-FR" b="1" dirty="0">
                <a:latin typeface="TimesNewRomanPS-BoldMT"/>
              </a:rPr>
              <a:t>Doc 1.</a:t>
            </a:r>
            <a:endParaRPr lang="fr-FR" dirty="0"/>
          </a:p>
        </p:txBody>
      </p:sp>
    </p:spTree>
    <p:extLst>
      <p:ext uri="{BB962C8B-B14F-4D97-AF65-F5344CB8AC3E}">
        <p14:creationId xmlns:p14="http://schemas.microsoft.com/office/powerpoint/2010/main" val="12505516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351605"/>
            <a:ext cx="7901015" cy="6029723"/>
          </a:xfrm>
          <a:prstGeom prst="rect">
            <a:avLst/>
          </a:prstGeom>
        </p:spPr>
      </p:pic>
    </p:spTree>
    <p:extLst>
      <p:ext uri="{BB962C8B-B14F-4D97-AF65-F5344CB8AC3E}">
        <p14:creationId xmlns:p14="http://schemas.microsoft.com/office/powerpoint/2010/main" val="22355156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Un exemple de bulletin</a:t>
            </a:r>
          </a:p>
        </p:txBody>
      </p:sp>
      <p:sp>
        <p:nvSpPr>
          <p:cNvPr id="3" name="Espace réservé du contenu 2"/>
          <p:cNvSpPr>
            <a:spLocks noGrp="1"/>
          </p:cNvSpPr>
          <p:nvPr>
            <p:ph sz="quarter" idx="1"/>
          </p:nvPr>
        </p:nvSpPr>
        <p:spPr/>
        <p:txBody>
          <a:bodyPr>
            <a:normAutofit/>
          </a:bodyPr>
          <a:lstStyle/>
          <a:p>
            <a:pPr marL="0" indent="0">
              <a:buNone/>
            </a:pPr>
            <a:r>
              <a:rPr lang="fr-FR" dirty="0"/>
              <a:t>Distribution d’un bulletin </a:t>
            </a:r>
            <a:r>
              <a:rPr lang="fr-FR" dirty="0" err="1"/>
              <a:t>anonymisé</a:t>
            </a:r>
            <a:endParaRPr lang="fr-FR" dirty="0"/>
          </a:p>
          <a:p>
            <a:pPr>
              <a:buFont typeface="Courier New" panose="02070309020205020404" pitchFamily="49" charset="0"/>
              <a:buChar char="o"/>
            </a:pPr>
            <a:r>
              <a:rPr lang="fr-FR" dirty="0"/>
              <a:t>Les matières et items</a:t>
            </a:r>
          </a:p>
          <a:p>
            <a:pPr>
              <a:buFont typeface="Courier New" panose="02070309020205020404" pitchFamily="49" charset="0"/>
              <a:buChar char="o"/>
            </a:pPr>
            <a:r>
              <a:rPr lang="fr-FR" dirty="0"/>
              <a:t>Les niveaux de maîtrise: </a:t>
            </a:r>
          </a:p>
          <a:p>
            <a:pPr>
              <a:buFontTx/>
              <a:buChar char="-"/>
            </a:pPr>
            <a:r>
              <a:rPr lang="fr-FR" dirty="0"/>
              <a:t>Maîtrise insuffisante</a:t>
            </a:r>
          </a:p>
          <a:p>
            <a:pPr>
              <a:buFontTx/>
              <a:buChar char="-"/>
            </a:pPr>
            <a:r>
              <a:rPr lang="fr-FR" dirty="0"/>
              <a:t>Maîtrise fragile</a:t>
            </a:r>
          </a:p>
          <a:p>
            <a:pPr>
              <a:buFontTx/>
              <a:buChar char="-"/>
            </a:pPr>
            <a:r>
              <a:rPr lang="fr-FR" dirty="0"/>
              <a:t>Maîtrise satisfaisante (attendus)</a:t>
            </a:r>
          </a:p>
          <a:p>
            <a:pPr>
              <a:buFontTx/>
              <a:buChar char="-"/>
            </a:pPr>
            <a:r>
              <a:rPr lang="fr-FR" dirty="0"/>
              <a:t>Maîtrise très satisfaisante (au-delà des attendus)</a:t>
            </a:r>
          </a:p>
        </p:txBody>
      </p:sp>
    </p:spTree>
    <p:extLst>
      <p:ext uri="{BB962C8B-B14F-4D97-AF65-F5344CB8AC3E}">
        <p14:creationId xmlns:p14="http://schemas.microsoft.com/office/powerpoint/2010/main" val="17888318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p:nvPr/>
        </p:nvPicPr>
        <p:blipFill>
          <a:blip r:embed="rId2"/>
          <a:stretch>
            <a:fillRect/>
          </a:stretch>
        </p:blipFill>
        <p:spPr>
          <a:xfrm>
            <a:off x="251520" y="188640"/>
            <a:ext cx="8712968" cy="6408711"/>
          </a:xfrm>
          <a:prstGeom prst="rect">
            <a:avLst/>
          </a:prstGeom>
          <a:solidFill>
            <a:schemeClr val="tx1"/>
          </a:solidFill>
        </p:spPr>
      </p:pic>
      <p:sp>
        <p:nvSpPr>
          <p:cNvPr id="4" name="Rectangle 3"/>
          <p:cNvSpPr/>
          <p:nvPr/>
        </p:nvSpPr>
        <p:spPr>
          <a:xfrm>
            <a:off x="6516216" y="1484784"/>
            <a:ext cx="288032" cy="720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p:cNvSpPr/>
          <p:nvPr/>
        </p:nvSpPr>
        <p:spPr>
          <a:xfrm>
            <a:off x="7596336" y="1916832"/>
            <a:ext cx="288032"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7884368" y="1916832"/>
            <a:ext cx="288032"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 name="Connecteur droit avec flèche 9"/>
          <p:cNvCxnSpPr/>
          <p:nvPr/>
        </p:nvCxnSpPr>
        <p:spPr>
          <a:xfrm>
            <a:off x="4644008" y="332656"/>
            <a:ext cx="792088" cy="11881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ZoneTexte 10"/>
          <p:cNvSpPr txBox="1"/>
          <p:nvPr/>
        </p:nvSpPr>
        <p:spPr>
          <a:xfrm>
            <a:off x="4644008" y="116632"/>
            <a:ext cx="1512168" cy="400110"/>
          </a:xfrm>
          <a:prstGeom prst="rect">
            <a:avLst/>
          </a:prstGeom>
          <a:noFill/>
        </p:spPr>
        <p:txBody>
          <a:bodyPr wrap="square" rtlCol="0">
            <a:spAutoFit/>
          </a:bodyPr>
          <a:lstStyle/>
          <a:p>
            <a:r>
              <a:rPr lang="fr-FR" sz="1000" dirty="0"/>
              <a:t>Non visible avec une moyenne</a:t>
            </a:r>
          </a:p>
        </p:txBody>
      </p:sp>
    </p:spTree>
    <p:extLst>
      <p:ext uri="{BB962C8B-B14F-4D97-AF65-F5344CB8AC3E}">
        <p14:creationId xmlns:p14="http://schemas.microsoft.com/office/powerpoint/2010/main" val="18035400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00" y="0"/>
            <a:ext cx="7081631" cy="6858000"/>
          </a:xfrm>
          <a:prstGeom prst="rect">
            <a:avLst/>
          </a:prstGeom>
        </p:spPr>
      </p:pic>
      <p:sp>
        <p:nvSpPr>
          <p:cNvPr id="3" name="Rectangle 2"/>
          <p:cNvSpPr/>
          <p:nvPr/>
        </p:nvSpPr>
        <p:spPr>
          <a:xfrm>
            <a:off x="6660232" y="836712"/>
            <a:ext cx="216024" cy="720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p:cNvSpPr/>
          <p:nvPr/>
        </p:nvSpPr>
        <p:spPr>
          <a:xfrm>
            <a:off x="6660232" y="3573016"/>
            <a:ext cx="216024" cy="1177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 name="Connecteur droit avec flèche 5"/>
          <p:cNvCxnSpPr/>
          <p:nvPr/>
        </p:nvCxnSpPr>
        <p:spPr>
          <a:xfrm flipH="1" flipV="1">
            <a:off x="5220072" y="3140968"/>
            <a:ext cx="2088232" cy="720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ZoneTexte 6"/>
          <p:cNvSpPr txBox="1"/>
          <p:nvPr/>
        </p:nvSpPr>
        <p:spPr>
          <a:xfrm>
            <a:off x="7308304" y="2996952"/>
            <a:ext cx="1152128" cy="369332"/>
          </a:xfrm>
          <a:prstGeom prst="rect">
            <a:avLst/>
          </a:prstGeom>
          <a:noFill/>
        </p:spPr>
        <p:txBody>
          <a:bodyPr wrap="square" rtlCol="0">
            <a:spAutoFit/>
          </a:bodyPr>
          <a:lstStyle/>
          <a:p>
            <a:r>
              <a:rPr lang="fr-FR" dirty="0"/>
              <a:t>idem</a:t>
            </a:r>
          </a:p>
        </p:txBody>
      </p:sp>
    </p:spTree>
    <p:extLst>
      <p:ext uri="{BB962C8B-B14F-4D97-AF65-F5344CB8AC3E}">
        <p14:creationId xmlns:p14="http://schemas.microsoft.com/office/powerpoint/2010/main" val="15953212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467600" cy="634082"/>
          </a:xfrm>
        </p:spPr>
        <p:txBody>
          <a:bodyPr/>
          <a:lstStyle/>
          <a:p>
            <a:r>
              <a:rPr lang="fr-FR" dirty="0"/>
              <a:t>Compétence</a:t>
            </a:r>
          </a:p>
        </p:txBody>
      </p:sp>
      <p:sp>
        <p:nvSpPr>
          <p:cNvPr id="3" name="Espace réservé du contenu 2"/>
          <p:cNvSpPr>
            <a:spLocks noGrp="1"/>
          </p:cNvSpPr>
          <p:nvPr>
            <p:ph sz="quarter" idx="1"/>
          </p:nvPr>
        </p:nvSpPr>
        <p:spPr>
          <a:xfrm>
            <a:off x="457200" y="1340768"/>
            <a:ext cx="7467600" cy="5133184"/>
          </a:xfrm>
        </p:spPr>
        <p:txBody>
          <a:bodyPr>
            <a:normAutofit fontScale="62500" lnSpcReduction="20000"/>
          </a:bodyPr>
          <a:lstStyle/>
          <a:p>
            <a:r>
              <a:rPr lang="fr-FR" dirty="0">
                <a:latin typeface="+mj-lt"/>
              </a:rPr>
              <a:t>La compétence est de l’ordre du savoir‐mobiliser (Guy le </a:t>
            </a:r>
            <a:r>
              <a:rPr lang="fr-FR" dirty="0" err="1">
                <a:latin typeface="+mj-lt"/>
              </a:rPr>
              <a:t>Boterf</a:t>
            </a:r>
            <a:r>
              <a:rPr lang="fr-FR" dirty="0">
                <a:latin typeface="+mj-lt"/>
              </a:rPr>
              <a:t> – 1994)</a:t>
            </a:r>
          </a:p>
          <a:p>
            <a:r>
              <a:rPr lang="fr-FR" dirty="0">
                <a:latin typeface="+mj-lt"/>
              </a:rPr>
              <a:t>Une compétence permet de faire face à une situation complexe, de construire une réponse adaptée sans la puiser dans un répertoire de réponses préprogrammées (Philippe PERRENOUD–1999)</a:t>
            </a:r>
          </a:p>
          <a:p>
            <a:r>
              <a:rPr lang="fr-FR" dirty="0">
                <a:latin typeface="+mj-lt"/>
              </a:rPr>
              <a:t>Une compétence est un ensemble intégré et fonctionnel de savoirs, savoir faire, savoir être et savoir devenir qui permettront, face à une catégorie de situations, de s’adapter, de résoudre des problèmes et de réaliser des projets (Marc Romainville – Belgique).</a:t>
            </a:r>
          </a:p>
          <a:p>
            <a:endParaRPr lang="fr-FR" dirty="0">
              <a:latin typeface="+mj-lt"/>
            </a:endParaRPr>
          </a:p>
          <a:p>
            <a:r>
              <a:rPr lang="fr-FR" dirty="0">
                <a:latin typeface="+mj-lt"/>
              </a:rPr>
              <a:t>La définition finalement adoptée par le parlement européen, le 26 septembre 2006, est la suivante :« Une compétence est une combinaison de connaissances, d’aptitudes (capacités) et d’attitudes appropriées à une situation donnée. Les compétences clés sont celles qui fondent l’épanouissement personnel, l’inclusion sociale, la citoyenneté active et l’emploi. »</a:t>
            </a:r>
          </a:p>
          <a:p>
            <a:endParaRPr lang="fr-FR" dirty="0">
              <a:latin typeface="+mj-lt"/>
            </a:endParaRPr>
          </a:p>
          <a:p>
            <a:r>
              <a:rPr lang="fr-FR" dirty="0">
                <a:latin typeface="+mj-lt"/>
              </a:rPr>
              <a:t>La définition retenue dans le texte français du socle diffère légèrement: « chaque grande compétence du socle est conçue comme une combinaison de connaissances fondamentales pour notre temps, de capacités à les mettre en </a:t>
            </a:r>
            <a:r>
              <a:rPr lang="fr-FR" dirty="0" err="1">
                <a:latin typeface="+mj-lt"/>
              </a:rPr>
              <a:t>oeuvre</a:t>
            </a:r>
            <a:r>
              <a:rPr lang="fr-FR" dirty="0">
                <a:latin typeface="+mj-lt"/>
              </a:rPr>
              <a:t> dans des situations variées mais aussi d’attitudes indispensables tout au long de la vie, comme l’ouverture aux autres, le goût pour la recherche de la vérité, le respect de soi et d’autrui, la curiosité et la créativité. »</a:t>
            </a:r>
          </a:p>
        </p:txBody>
      </p:sp>
    </p:spTree>
    <p:extLst>
      <p:ext uri="{BB962C8B-B14F-4D97-AF65-F5344CB8AC3E}">
        <p14:creationId xmlns:p14="http://schemas.microsoft.com/office/powerpoint/2010/main" val="15764823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 socle commun de connaissances, de compétences et de culture</a:t>
            </a:r>
          </a:p>
        </p:txBody>
      </p:sp>
      <p:sp>
        <p:nvSpPr>
          <p:cNvPr id="3" name="Espace réservé du contenu 2"/>
          <p:cNvSpPr>
            <a:spLocks noGrp="1"/>
          </p:cNvSpPr>
          <p:nvPr>
            <p:ph sz="quarter" idx="1"/>
          </p:nvPr>
        </p:nvSpPr>
        <p:spPr/>
        <p:txBody>
          <a:bodyPr>
            <a:normAutofit fontScale="55000" lnSpcReduction="20000"/>
          </a:bodyPr>
          <a:lstStyle/>
          <a:p>
            <a:r>
              <a:rPr lang="fr-FR" dirty="0"/>
              <a:t>Il est la référence de ce que doit acquérir l’élève à l’issue de sa scolarité obligatoire.</a:t>
            </a:r>
          </a:p>
          <a:p>
            <a:r>
              <a:rPr lang="fr-FR" dirty="0"/>
              <a:t>Le socle commun s'articule en cinq domaines de formation définissant les connaissances et les compétences qui doivent être acquises à l'issue de la scolarité obligatoire :</a:t>
            </a:r>
          </a:p>
          <a:p>
            <a:endParaRPr lang="fr-FR" dirty="0"/>
          </a:p>
          <a:p>
            <a:pPr>
              <a:buFont typeface="Wingdings" panose="05000000000000000000" pitchFamily="2" charset="2"/>
              <a:buChar char="§"/>
            </a:pPr>
            <a:r>
              <a:rPr lang="fr-FR" dirty="0"/>
              <a:t> les langages pour penser et communiquer ;</a:t>
            </a:r>
          </a:p>
          <a:p>
            <a:pPr>
              <a:buFont typeface="Wingdings" panose="05000000000000000000" pitchFamily="2" charset="2"/>
              <a:buChar char="§"/>
            </a:pPr>
            <a:r>
              <a:rPr lang="fr-FR" dirty="0"/>
              <a:t> les méthodes et outils pour apprendre ;</a:t>
            </a:r>
          </a:p>
          <a:p>
            <a:pPr>
              <a:buFont typeface="Wingdings" panose="05000000000000000000" pitchFamily="2" charset="2"/>
              <a:buChar char="§"/>
            </a:pPr>
            <a:r>
              <a:rPr lang="fr-FR" dirty="0"/>
              <a:t> la formation de la personne et du citoyen ;</a:t>
            </a:r>
          </a:p>
          <a:p>
            <a:pPr>
              <a:buFont typeface="Wingdings" panose="05000000000000000000" pitchFamily="2" charset="2"/>
              <a:buChar char="§"/>
            </a:pPr>
            <a:r>
              <a:rPr lang="fr-FR" dirty="0"/>
              <a:t> les systèmes naturels et les systèmes techniques ;</a:t>
            </a:r>
          </a:p>
          <a:p>
            <a:pPr>
              <a:buFont typeface="Wingdings" panose="05000000000000000000" pitchFamily="2" charset="2"/>
              <a:buChar char="§"/>
            </a:pPr>
            <a:r>
              <a:rPr lang="fr-FR" dirty="0"/>
              <a:t> les représentations du monde et l'activité humaine.</a:t>
            </a:r>
          </a:p>
          <a:p>
            <a:endParaRPr lang="fr-FR" dirty="0"/>
          </a:p>
          <a:p>
            <a:r>
              <a:rPr lang="fr-FR" dirty="0"/>
              <a:t>La maîtrise de chacun de ces domaines s'apprécie de façon globale, sauf pour le domaine des langages qui, du fait de ses spécificités, comprend quatre objectifs qui doivent chacun être évalués de manière spécifique :</a:t>
            </a:r>
          </a:p>
          <a:p>
            <a:endParaRPr lang="fr-FR" dirty="0"/>
          </a:p>
          <a:p>
            <a:pPr>
              <a:buFont typeface="Wingdings" panose="05000000000000000000" pitchFamily="2" charset="2"/>
              <a:buChar char="§"/>
            </a:pPr>
            <a:r>
              <a:rPr lang="fr-FR" dirty="0"/>
              <a:t>  comprendre, s'exprimer en utilisant la langue française à l'écrit et à l'oral ;</a:t>
            </a:r>
          </a:p>
          <a:p>
            <a:pPr>
              <a:buFont typeface="Wingdings" panose="05000000000000000000" pitchFamily="2" charset="2"/>
              <a:buChar char="§"/>
            </a:pPr>
            <a:r>
              <a:rPr lang="fr-FR" dirty="0"/>
              <a:t>  comprendre, s'exprimer en utilisant une langue étrangère et, le cas échéant, une langue régionale (ou une deuxième langue étrangère) ;</a:t>
            </a:r>
          </a:p>
          <a:p>
            <a:pPr>
              <a:buFont typeface="Wingdings" panose="05000000000000000000" pitchFamily="2" charset="2"/>
              <a:buChar char="§"/>
            </a:pPr>
            <a:r>
              <a:rPr lang="fr-FR" dirty="0"/>
              <a:t>  comprendre, s'exprimer en utilisant les langages mathématiques, scientifiques et informatiques ;</a:t>
            </a:r>
          </a:p>
          <a:p>
            <a:pPr>
              <a:buFont typeface="Wingdings" panose="05000000000000000000" pitchFamily="2" charset="2"/>
              <a:buChar char="§"/>
            </a:pPr>
            <a:r>
              <a:rPr lang="fr-FR" dirty="0"/>
              <a:t>  comprendre, s'exprimer en utilisant les langages des arts et du corps.</a:t>
            </a:r>
          </a:p>
          <a:p>
            <a:endParaRPr lang="fr-FR" dirty="0"/>
          </a:p>
        </p:txBody>
      </p:sp>
    </p:spTree>
    <p:extLst>
      <p:ext uri="{BB962C8B-B14F-4D97-AF65-F5344CB8AC3E}">
        <p14:creationId xmlns:p14="http://schemas.microsoft.com/office/powerpoint/2010/main" val="39197030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L’acquisition du socle commun</a:t>
            </a:r>
          </a:p>
        </p:txBody>
      </p:sp>
      <p:sp>
        <p:nvSpPr>
          <p:cNvPr id="3" name="Espace réservé du contenu 2"/>
          <p:cNvSpPr>
            <a:spLocks noGrp="1"/>
          </p:cNvSpPr>
          <p:nvPr>
            <p:ph sz="quarter" idx="1"/>
          </p:nvPr>
        </p:nvSpPr>
        <p:spPr/>
        <p:txBody>
          <a:bodyPr>
            <a:normAutofit/>
          </a:bodyPr>
          <a:lstStyle/>
          <a:p>
            <a:r>
              <a:rPr lang="fr-FR" dirty="0"/>
              <a:t>Le socle s’acquiert progressivement de l’école maternelle à la fin de la scolarité obligatoire ; il y a une continuité pédagogique au cours de laquelle l’acquisition de chaque compétence requiert la contribution de plusieurs disciplines et, réciproquement, une discipline contribue à l’acquisition de plusieurs compétences ; aucune discipline n’est écartée. Les degrés d’acquisition sont évalués individuellement au moment qui convient : valider une compétence, ce n’est ni classer les élèves, ni noter une performance.</a:t>
            </a:r>
          </a:p>
        </p:txBody>
      </p:sp>
    </p:spTree>
    <p:extLst>
      <p:ext uri="{BB962C8B-B14F-4D97-AF65-F5344CB8AC3E}">
        <p14:creationId xmlns:p14="http://schemas.microsoft.com/office/powerpoint/2010/main" val="36784200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Evaluer par compétences… Pour quoi?</a:t>
            </a:r>
          </a:p>
        </p:txBody>
      </p:sp>
      <p:sp>
        <p:nvSpPr>
          <p:cNvPr id="3" name="Espace réservé du contenu 2"/>
          <p:cNvSpPr>
            <a:spLocks noGrp="1"/>
          </p:cNvSpPr>
          <p:nvPr>
            <p:ph sz="quarter" idx="1"/>
          </p:nvPr>
        </p:nvSpPr>
        <p:spPr/>
        <p:txBody>
          <a:bodyPr>
            <a:normAutofit lnSpcReduction="10000"/>
          </a:bodyPr>
          <a:lstStyle/>
          <a:p>
            <a:r>
              <a:rPr lang="fr-FR" dirty="0"/>
              <a:t>Une poursuite, un continuum avec l’école élémentaire</a:t>
            </a:r>
          </a:p>
          <a:p>
            <a:r>
              <a:rPr lang="fr-FR" dirty="0"/>
              <a:t>Un outil plus précis pour connaître les réussites et les difficultés de l’élève et ainsi y remédier: </a:t>
            </a:r>
            <a:r>
              <a:rPr lang="fr-FR" dirty="0" err="1"/>
              <a:t>cf</a:t>
            </a:r>
            <a:r>
              <a:rPr lang="fr-FR" dirty="0"/>
              <a:t> descripteurs (Mme MOREL et Mme DOUALAN)</a:t>
            </a:r>
          </a:p>
          <a:p>
            <a:r>
              <a:rPr lang="fr-FR" dirty="0"/>
              <a:t>Un système qui limite la comparaison entre élèves au profit d’un positionnement personnel par rapport aux attendus  officiels (évite les « étiquettes » du « mauvais élève »)</a:t>
            </a:r>
          </a:p>
          <a:p>
            <a:r>
              <a:rPr lang="fr-FR" dirty="0"/>
              <a:t>Une valorisation et un encouragement pour les élèves en difficulté sur les compétences qu’ils maîtrisent (alors que la note aurait été globalement mauvaise)</a:t>
            </a:r>
          </a:p>
          <a:p>
            <a:endParaRPr lang="fr-FR" dirty="0"/>
          </a:p>
        </p:txBody>
      </p:sp>
    </p:spTree>
    <p:extLst>
      <p:ext uri="{BB962C8B-B14F-4D97-AF65-F5344CB8AC3E}">
        <p14:creationId xmlns:p14="http://schemas.microsoft.com/office/powerpoint/2010/main" val="2816586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u1files.itslearning.com/File/Download/GetFile.aspx?FileName=1.+Les+7+comp%c3%a9tences+en+HG.png&amp;Path=gT47MBqDlF%2f%2fGWJrlGQB%2bym5mR18bImKEiwXF27eTA6l3eFHNyuPAco%2bdob4nQNfAsJbSBR25WTQIm20zJxPr44C50%2fQhQxKA5WM2d5JTpsvvRL3NAjemaYCFlnJFyuuvZUPBbcbISWlv%2f%2bCuL2qmlYkKEhfNw4nWdbgLTEGJkA%3d&amp;MimeType=image%2fpng&amp;Domain=elyco.itslearning.com&amp;TimeStamp=636790975310657474&amp;SignatureVersion=2&amp;Signature=nw8KSx4Jy4G0fCXeX1lgPDCtu1P2o0V6hBKc3CAHQEL5dExk8h8JRnAVNq%2bzv0xmUOqYP%2foYQrGHt5AEqpGK%2fzJ1eU%2bqUrXsJvrrrb9UQPBCRto4K5Xq0xTXOrp3E2PnbcV4EQWOfGQJNN71Pkhb2PfLAzkWr6aC%2bOJ9ldohvF0%3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13001"/>
            <a:ext cx="8143875" cy="5838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69100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099" y="260648"/>
            <a:ext cx="8114341" cy="6094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160903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7" y="144463"/>
            <a:ext cx="7813997" cy="6116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Connecteur droit avec flèche 4"/>
          <p:cNvCxnSpPr/>
          <p:nvPr/>
        </p:nvCxnSpPr>
        <p:spPr>
          <a:xfrm flipH="1">
            <a:off x="2699792" y="620688"/>
            <a:ext cx="144016"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ZoneTexte 5"/>
          <p:cNvSpPr txBox="1"/>
          <p:nvPr/>
        </p:nvSpPr>
        <p:spPr>
          <a:xfrm rot="10800000" flipV="1">
            <a:off x="2843808" y="332656"/>
            <a:ext cx="2160240" cy="369332"/>
          </a:xfrm>
          <a:prstGeom prst="rect">
            <a:avLst/>
          </a:prstGeom>
          <a:noFill/>
        </p:spPr>
        <p:txBody>
          <a:bodyPr wrap="square" rtlCol="0">
            <a:spAutoFit/>
          </a:bodyPr>
          <a:lstStyle/>
          <a:p>
            <a:r>
              <a:rPr lang="fr-FR" dirty="0"/>
              <a:t>item</a:t>
            </a:r>
          </a:p>
        </p:txBody>
      </p:sp>
      <p:cxnSp>
        <p:nvCxnSpPr>
          <p:cNvPr id="8" name="Connecteur droit avec flèche 7"/>
          <p:cNvCxnSpPr/>
          <p:nvPr/>
        </p:nvCxnSpPr>
        <p:spPr>
          <a:xfrm flipH="1">
            <a:off x="899592" y="701987"/>
            <a:ext cx="216024" cy="49476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ZoneTexte 9"/>
          <p:cNvSpPr txBox="1"/>
          <p:nvPr/>
        </p:nvSpPr>
        <p:spPr>
          <a:xfrm>
            <a:off x="611560" y="332655"/>
            <a:ext cx="1800200" cy="369332"/>
          </a:xfrm>
          <a:prstGeom prst="rect">
            <a:avLst/>
          </a:prstGeom>
          <a:noFill/>
        </p:spPr>
        <p:txBody>
          <a:bodyPr wrap="square" rtlCol="0">
            <a:spAutoFit/>
          </a:bodyPr>
          <a:lstStyle/>
          <a:p>
            <a:r>
              <a:rPr lang="fr-FR" dirty="0"/>
              <a:t>Compétence</a:t>
            </a:r>
          </a:p>
        </p:txBody>
      </p:sp>
    </p:spTree>
    <p:extLst>
      <p:ext uri="{BB962C8B-B14F-4D97-AF65-F5344CB8AC3E}">
        <p14:creationId xmlns:p14="http://schemas.microsoft.com/office/powerpoint/2010/main" val="42899839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Evaluation </a:t>
            </a:r>
          </a:p>
        </p:txBody>
      </p:sp>
      <p:sp>
        <p:nvSpPr>
          <p:cNvPr id="3" name="Espace réservé du contenu 2"/>
          <p:cNvSpPr>
            <a:spLocks noGrp="1"/>
          </p:cNvSpPr>
          <p:nvPr>
            <p:ph sz="quarter" idx="1"/>
          </p:nvPr>
        </p:nvSpPr>
        <p:spPr/>
        <p:txBody>
          <a:bodyPr/>
          <a:lstStyle/>
          <a:p>
            <a:r>
              <a:rPr lang="fr-FR" dirty="0"/>
              <a:t>L’évaluation d’une compétence peut se faire au fil de la scolarité et être retravaillée régulièrement (tout au long de la scolarité).</a:t>
            </a:r>
          </a:p>
          <a:p>
            <a:pPr marL="0" indent="0">
              <a:buNone/>
            </a:pPr>
            <a:r>
              <a:rPr lang="fr-FR" dirty="0"/>
              <a:t>    Cela évite l’aspect figé de la note.</a:t>
            </a:r>
          </a:p>
          <a:p>
            <a:pPr marL="0" indent="0">
              <a:buNone/>
            </a:pPr>
            <a:r>
              <a:rPr lang="fr-FR" dirty="0"/>
              <a:t>Présentation des documents de Mme MAULAVE.</a:t>
            </a:r>
          </a:p>
          <a:p>
            <a:endParaRPr lang="fr-FR" dirty="0"/>
          </a:p>
          <a:p>
            <a:r>
              <a:rPr lang="fr-FR" dirty="0"/>
              <a:t>L’élève sait précisément sur quoi il va être évalué </a:t>
            </a:r>
          </a:p>
          <a:p>
            <a:pPr marL="0" indent="0">
              <a:buNone/>
            </a:pPr>
            <a:r>
              <a:rPr lang="fr-FR" dirty="0"/>
              <a:t>   </a:t>
            </a:r>
          </a:p>
        </p:txBody>
      </p:sp>
    </p:spTree>
    <p:extLst>
      <p:ext uri="{BB962C8B-B14F-4D97-AF65-F5344CB8AC3E}">
        <p14:creationId xmlns:p14="http://schemas.microsoft.com/office/powerpoint/2010/main" val="425960543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2093</TotalTime>
  <Words>754</Words>
  <Application>Microsoft Office PowerPoint</Application>
  <PresentationFormat>Affichage à l'écran (4:3)</PresentationFormat>
  <Paragraphs>68</Paragraphs>
  <Slides>14</Slides>
  <Notes>0</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14</vt:i4>
      </vt:variant>
    </vt:vector>
  </HeadingPairs>
  <TitlesOfParts>
    <vt:vector size="24" baseType="lpstr">
      <vt:lpstr>BradleyHandITCTT-Bold</vt:lpstr>
      <vt:lpstr>Century Schoolbook</vt:lpstr>
      <vt:lpstr>Chalkduster</vt:lpstr>
      <vt:lpstr>Courier New</vt:lpstr>
      <vt:lpstr>Handwriting-Dakota</vt:lpstr>
      <vt:lpstr>TimesNewRomanPS-BoldMT</vt:lpstr>
      <vt:lpstr>TimesNewRomanPSMT</vt:lpstr>
      <vt:lpstr>Wingdings</vt:lpstr>
      <vt:lpstr>Wingdings 2</vt:lpstr>
      <vt:lpstr>Oriel</vt:lpstr>
      <vt:lpstr>Evaluer par compétences</vt:lpstr>
      <vt:lpstr>Compétence</vt:lpstr>
      <vt:lpstr>Le socle commun de connaissances, de compétences et de culture</vt:lpstr>
      <vt:lpstr>L’acquisition du socle commun</vt:lpstr>
      <vt:lpstr>Evaluer par compétences… Pour quoi?</vt:lpstr>
      <vt:lpstr>Présentation PowerPoint</vt:lpstr>
      <vt:lpstr>Présentation PowerPoint</vt:lpstr>
      <vt:lpstr>Présentation PowerPoint</vt:lpstr>
      <vt:lpstr>Evaluation </vt:lpstr>
      <vt:lpstr>Présentation PowerPoint</vt:lpstr>
      <vt:lpstr>Présentation PowerPoint</vt:lpstr>
      <vt:lpstr>Un exemple de bulletin</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Evaluer par compétences</dc:title>
  <dc:creator>principal</dc:creator>
  <cp:lastModifiedBy>joce le</cp:lastModifiedBy>
  <cp:revision>22</cp:revision>
  <dcterms:created xsi:type="dcterms:W3CDTF">2018-11-26T10:06:33Z</dcterms:created>
  <dcterms:modified xsi:type="dcterms:W3CDTF">2018-12-03T20:55:39Z</dcterms:modified>
</cp:coreProperties>
</file>